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7" r:id="rId3"/>
    <p:sldId id="272" r:id="rId4"/>
    <p:sldId id="258" r:id="rId5"/>
    <p:sldId id="259" r:id="rId6"/>
    <p:sldId id="273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70" r:id="rId15"/>
  </p:sldIdLst>
  <p:sldSz cx="6858000" cy="9906000" type="A4"/>
  <p:notesSz cx="6858000" cy="9144000"/>
  <p:defaultTextStyle>
    <a:defPPr>
      <a:defRPr lang="vi-VN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760" y="82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85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F6AB9-623F-4D26-A53A-1583DD1F5C6A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31B2D-2989-408F-A7C6-6D5355944708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1</a:t>
            </a:fld>
            <a:endParaRPr lang="vi-V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10</a:t>
            </a:fld>
            <a:endParaRPr lang="vi-V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11</a:t>
            </a:fld>
            <a:endParaRPr lang="vi-V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12</a:t>
            </a:fld>
            <a:endParaRPr lang="vi-V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13</a:t>
            </a:fld>
            <a:endParaRPr lang="vi-V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2</a:t>
            </a:fld>
            <a:endParaRPr lang="vi-V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3</a:t>
            </a:fld>
            <a:endParaRPr lang="vi-V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4</a:t>
            </a:fld>
            <a:endParaRPr lang="vi-V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5</a:t>
            </a:fld>
            <a:endParaRPr lang="vi-V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6</a:t>
            </a:fld>
            <a:endParaRPr lang="vi-V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7</a:t>
            </a:fld>
            <a:endParaRPr lang="vi-V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8</a:t>
            </a:fld>
            <a:endParaRPr lang="vi-V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1B2D-2989-408F-A7C6-6D5355944708}" type="slidenum">
              <a:rPr lang="vi-VN" smtClean="0"/>
              <a:pPr/>
              <a:t>9</a:t>
            </a:fld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7727639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285750" y="7010486"/>
            <a:ext cx="6343650" cy="1765653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85750" y="5613400"/>
            <a:ext cx="6343650" cy="1320800"/>
          </a:xfrm>
        </p:spPr>
        <p:txBody>
          <a:bodyPr anchor="b"/>
          <a:lstStyle>
            <a:lvl1pPr marL="0" indent="0" algn="l">
              <a:buNone/>
              <a:defRPr sz="2800">
                <a:solidFill>
                  <a:schemeClr val="tx2">
                    <a:shade val="75000"/>
                  </a:schemeClr>
                </a:solidFill>
              </a:defRPr>
            </a:lvl1pPr>
            <a:lvl2pPr marL="536433" indent="0" algn="ctr">
              <a:buNone/>
            </a:lvl2pPr>
            <a:lvl3pPr marL="1072866" indent="0" algn="ctr">
              <a:buNone/>
            </a:lvl3pPr>
            <a:lvl4pPr marL="1609298" indent="0" algn="ctr">
              <a:buNone/>
            </a:lvl4pPr>
            <a:lvl5pPr marL="2145731" indent="0" algn="ctr">
              <a:buNone/>
            </a:lvl5pPr>
            <a:lvl6pPr marL="2682164" indent="0" algn="ctr">
              <a:buNone/>
            </a:lvl6pPr>
            <a:lvl7pPr marL="3218597" indent="0" algn="ctr">
              <a:buNone/>
            </a:lvl7pPr>
            <a:lvl8pPr marL="3755029" indent="0" algn="ctr">
              <a:buNone/>
            </a:lvl8pPr>
            <a:lvl9pPr marL="4291462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6172200" y="9351264"/>
            <a:ext cx="569214" cy="356616"/>
          </a:xfrm>
        </p:spPr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43500" y="793399"/>
            <a:ext cx="1371600" cy="845220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793399"/>
            <a:ext cx="4686300" cy="845220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86050" y="110067"/>
            <a:ext cx="2171700" cy="417336"/>
          </a:xfrm>
        </p:spPr>
        <p:txBody>
          <a:bodyPr/>
          <a:lstStyle/>
          <a:p>
            <a:endParaRPr lang="vi-V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6172200" y="9351264"/>
            <a:ext cx="569214" cy="356616"/>
          </a:xfrm>
        </p:spPr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4975972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85750" y="2421467"/>
            <a:ext cx="6343650" cy="1761067"/>
          </a:xfrm>
        </p:spPr>
        <p:txBody>
          <a:bodyPr anchor="b"/>
          <a:lstStyle>
            <a:lvl1pPr marL="0" indent="0" algn="r">
              <a:buNone/>
              <a:defRPr sz="23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5357" y="4256903"/>
            <a:ext cx="6515100" cy="1711414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226314" y="660400"/>
            <a:ext cx="6515100" cy="12151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28600" y="2311400"/>
            <a:ext cx="3143250" cy="682413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3486150" y="2311400"/>
            <a:ext cx="3257550" cy="682413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228600" y="7814734"/>
            <a:ext cx="6457950" cy="127494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11083" y="963083"/>
            <a:ext cx="3217917" cy="924102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3483770" y="963083"/>
            <a:ext cx="3219181" cy="924102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900" b="1"/>
            </a:lvl4pPr>
            <a:lvl5pPr>
              <a:buNone/>
              <a:defRPr sz="19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11083" y="1900943"/>
            <a:ext cx="3217917" cy="569365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3486547" y="1900943"/>
            <a:ext cx="3216402" cy="569365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2200" y="9355667"/>
            <a:ext cx="571500" cy="356616"/>
          </a:xfrm>
        </p:spPr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385762" y="8695268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226314" y="660400"/>
            <a:ext cx="6515100" cy="1215136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85762" y="8448727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900" y="7924802"/>
            <a:ext cx="6343650" cy="752122"/>
          </a:xfrm>
        </p:spPr>
        <p:txBody>
          <a:bodyPr anchor="ctr"/>
          <a:lstStyle>
            <a:lvl1pPr algn="l">
              <a:buNone/>
              <a:defRPr sz="23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342901" y="880533"/>
            <a:ext cx="2256235" cy="6934200"/>
          </a:xfrm>
        </p:spPr>
        <p:txBody>
          <a:bodyPr/>
          <a:lstStyle>
            <a:lvl1pPr marL="0" indent="0">
              <a:buNone/>
              <a:defRPr sz="1600"/>
            </a:lvl1pPr>
            <a:lvl2pPr>
              <a:buNone/>
              <a:defRPr sz="14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681288" y="880533"/>
            <a:ext cx="4005262" cy="6934200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2628900" y="890695"/>
            <a:ext cx="3771900" cy="528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8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85750" y="7213209"/>
            <a:ext cx="4400550" cy="754416"/>
          </a:xfrm>
        </p:spPr>
        <p:txBody>
          <a:bodyPr anchor="ctr"/>
          <a:lstStyle>
            <a:lvl1pPr algn="l">
              <a:buNone/>
              <a:defRPr sz="23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285750" y="7992427"/>
            <a:ext cx="4400550" cy="1109840"/>
          </a:xfrm>
        </p:spPr>
        <p:txBody>
          <a:bodyPr lIns="128744" tIns="0"/>
          <a:lstStyle>
            <a:lvl1pPr marL="0" indent="0"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85762" y="1517966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28600" y="2244903"/>
            <a:ext cx="6515100" cy="6537502"/>
          </a:xfrm>
          <a:prstGeom prst="rect">
            <a:avLst/>
          </a:prstGeom>
        </p:spPr>
        <p:txBody>
          <a:bodyPr vert="horz" lIns="107287" tIns="53643" rIns="107287" bIns="53643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4857750" y="110067"/>
            <a:ext cx="1885950" cy="417336"/>
          </a:xfrm>
          <a:prstGeom prst="rect">
            <a:avLst/>
          </a:prstGeom>
        </p:spPr>
        <p:txBody>
          <a:bodyPr vert="horz" lIns="107287" tIns="53643" rIns="107287" bIns="53643"/>
          <a:lstStyle>
            <a:lvl1pPr algn="l" eaLnBrk="1" latinLnBrk="0" hangingPunct="1">
              <a:defRPr kumimoji="0" sz="14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133C43D-9783-4CAF-B163-7737C5C23685}" type="datetimeFigureOut">
              <a:rPr lang="vi-VN" smtClean="0"/>
              <a:pPr/>
              <a:t>27/03/2025</a:t>
            </a:fld>
            <a:endParaRPr lang="vi-VN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2343150" y="110067"/>
            <a:ext cx="2514600" cy="417336"/>
          </a:xfrm>
          <a:prstGeom prst="rect">
            <a:avLst/>
          </a:prstGeom>
        </p:spPr>
        <p:txBody>
          <a:bodyPr vert="horz" lIns="107287" tIns="53643" rIns="107287" bIns="53643"/>
          <a:lstStyle>
            <a:lvl1pPr algn="r" eaLnBrk="1" latinLnBrk="0" hangingPunct="1">
              <a:defRPr kumimoji="0" sz="14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172200" y="9355669"/>
            <a:ext cx="571500" cy="353131"/>
          </a:xfrm>
          <a:prstGeom prst="rect">
            <a:avLst/>
          </a:prstGeom>
        </p:spPr>
        <p:txBody>
          <a:bodyPr vert="horz" lIns="107287" tIns="53643" rIns="107287" bIns="53643"/>
          <a:lstStyle>
            <a:lvl1pPr algn="r" eaLnBrk="1" latinLnBrk="0" hangingPunct="1">
              <a:defRPr kumimoji="0" sz="14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82CF0A3-3D7B-486D-B2F4-9400E977D3F0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228600" y="660400"/>
            <a:ext cx="6515100" cy="1210733"/>
          </a:xfrm>
          <a:prstGeom prst="rect">
            <a:avLst/>
          </a:prstGeom>
        </p:spPr>
        <p:txBody>
          <a:bodyPr vert="horz" lIns="107287" tIns="53643" rIns="107287" bIns="53643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385762" y="1517966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385762" y="1528204"/>
            <a:ext cx="6472238" cy="3439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7287" tIns="53643" rIns="107287" bIns="53643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2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402325" indent="-402325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800" kern="1200">
          <a:solidFill>
            <a:schemeClr val="tx2"/>
          </a:solidFill>
          <a:latin typeface="+mn-lt"/>
          <a:ea typeface="+mn-ea"/>
          <a:cs typeface="+mn-cs"/>
        </a:defRPr>
      </a:lvl1pPr>
      <a:lvl2pPr marL="871703" indent="-33527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3300" kern="1200">
          <a:solidFill>
            <a:schemeClr val="tx2"/>
          </a:solidFill>
          <a:latin typeface="+mn-lt"/>
          <a:ea typeface="+mn-ea"/>
          <a:cs typeface="+mn-cs"/>
        </a:defRPr>
      </a:lvl2pPr>
      <a:lvl3pPr marL="1341082" indent="-26821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877515" indent="-26821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4pPr>
      <a:lvl5pPr marL="2413947" indent="-26821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2100" kern="1200">
          <a:solidFill>
            <a:schemeClr val="tx2"/>
          </a:solidFill>
          <a:latin typeface="+mn-lt"/>
          <a:ea typeface="+mn-ea"/>
          <a:cs typeface="+mn-cs"/>
        </a:defRPr>
      </a:lvl5pPr>
      <a:lvl6pPr marL="2950380" indent="-26821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2100" kern="1200">
          <a:solidFill>
            <a:schemeClr val="tx2"/>
          </a:solidFill>
          <a:latin typeface="+mn-lt"/>
          <a:ea typeface="+mn-ea"/>
          <a:cs typeface="+mn-cs"/>
        </a:defRPr>
      </a:lvl6pPr>
      <a:lvl7pPr marL="3486813" indent="-26821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900" kern="1200">
          <a:solidFill>
            <a:schemeClr val="tx2"/>
          </a:solidFill>
          <a:latin typeface="+mn-lt"/>
          <a:ea typeface="+mn-ea"/>
          <a:cs typeface="+mn-cs"/>
        </a:defRPr>
      </a:lvl7pPr>
      <a:lvl8pPr marL="4023246" indent="-26821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9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559678" indent="-26821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60" y="275136"/>
            <a:ext cx="4714908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 GIẤY VIỆT TRÌ</a:t>
            </a:r>
            <a:endParaRPr lang="vi-VN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60" y="2514581"/>
            <a:ext cx="5072098" cy="1431773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 TẮC ỨNG XỬ </a:t>
            </a:r>
          </a:p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  <a:endParaRPr lang="vi-VN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VĂN HÓA DOANH NGHIỆP VÀ NHỮNG ĐIỀU CẦN BIẾT - BePro.vn"/>
          <p:cNvSpPr>
            <a:spLocks noChangeAspect="1" noChangeArrowheads="1"/>
          </p:cNvSpPr>
          <p:nvPr/>
        </p:nvSpPr>
        <p:spPr bwMode="auto">
          <a:xfrm>
            <a:off x="116682" y="-262936"/>
            <a:ext cx="223838" cy="574792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4344" name="Picture 8" descr="Văn hóa doanh nghiệp quyết định thái độ làm việc của nhân viê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22" y="4595810"/>
            <a:ext cx="5072098" cy="2214577"/>
          </a:xfrm>
          <a:prstGeom prst="rect">
            <a:avLst/>
          </a:prstGeom>
          <a:noFill/>
        </p:spPr>
      </p:pic>
      <p:pic>
        <p:nvPicPr>
          <p:cNvPr id="14346" name="Picture 10" descr="Tuyển dụng dựa trên văn hóa: Tuyển dụng cho tổ chức, không chỉ là công việc  - L&amp;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2357430" y="738158"/>
            <a:ext cx="2571768" cy="714906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142984" y="6953264"/>
            <a:ext cx="5072098" cy="416110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4422" y="8882090"/>
            <a:ext cx="5072098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1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2025</a:t>
            </a:r>
            <a:endParaRPr lang="vi-VN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70" y="1523976"/>
            <a:ext cx="57864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3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1300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75 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/QĐ-GVT,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03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2025  </a:t>
            </a:r>
          </a:p>
          <a:p>
            <a:pPr algn="ctr"/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tịch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70" y="238092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5860" y="1238224"/>
            <a:ext cx="5000660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2984" y="2238356"/>
            <a:ext cx="5357849" cy="157027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877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MỈM CƯỜI, CHÀO ĐÓN KHÁCH HÀNG VỚI THÁI ĐỘ THÂN THIỆN</a:t>
            </a:r>
          </a:p>
          <a:p>
            <a:pPr marL="938758" lvl="1" indent="-402325" algn="just">
              <a:lnSpc>
                <a:spcPts val="1877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Mỉm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877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kèm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877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vâng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84" y="3809992"/>
            <a:ext cx="5357850" cy="1300968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LÀM KHÁCH HÀNG HÀI LÒNG</a:t>
            </a:r>
          </a:p>
          <a:p>
            <a:pPr marL="938757" lvl="1" indent="-402325" algn="just">
              <a:lnSpc>
                <a:spcPts val="1760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7" lvl="1" indent="-402325" algn="just">
              <a:lnSpc>
                <a:spcPts val="1760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71612" y="1788563"/>
            <a:ext cx="4750626" cy="323777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ỨNG XỬ VỚI KHÁCH HÀNG</a:t>
            </a:r>
          </a:p>
        </p:txBody>
      </p:sp>
      <p:sp>
        <p:nvSpPr>
          <p:cNvPr id="9218" name="AutoShape 2" descr="9 Cách tạo thiện cảm khi giao tiếp hiệu quả nhấ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" name="Picture 9" descr="C:\nganh-QTKD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60" y="5310190"/>
            <a:ext cx="507209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70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36" y="881034"/>
            <a:ext cx="3929090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28802" y="2238356"/>
            <a:ext cx="4572032" cy="205758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 CHÀO HỎI</a:t>
            </a:r>
          </a:p>
          <a:p>
            <a:pPr marL="402325" indent="-402325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475191" lvl="2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4422" y="4524372"/>
            <a:ext cx="5286412" cy="304503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 BẮT TAY</a:t>
            </a: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đĩnh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</a:pP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28802" y="1523976"/>
            <a:ext cx="4572032" cy="323777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 GIAO TIẾP CƠ BẢN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8868" y="7381892"/>
            <a:ext cx="4071966" cy="199346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352"/>
              </a:spcBef>
            </a:pPr>
            <a:r>
              <a:rPr lang="en-US" sz="13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1300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13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pPr marL="361950" lvl="1" indent="-2762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marL="361950" lvl="1" indent="-2762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2762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61950" lvl="1" indent="-2762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siết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lắc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marL="361950" lvl="1" indent="-2762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5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70" y="238092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8" y="825472"/>
            <a:ext cx="3929090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0108" y="1523976"/>
            <a:ext cx="2786082" cy="126249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 DỤNG ĐIỆN THOẠI</a:t>
            </a: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lặng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nhỡ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71942" y="1523976"/>
            <a:ext cx="2500330" cy="323739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>
              <a:lnSpc>
                <a:spcPts val="2112"/>
              </a:lnSpc>
              <a:spcBef>
                <a:spcPts val="704"/>
              </a:spcBef>
            </a:pP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 DỤNG ZALO                            TRONG CÔNG VIỆC</a:t>
            </a: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Zalo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“like”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nhắn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Zalo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47675" lvl="2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“like”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nhắn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2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nhắn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2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2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1546" y="1166786"/>
            <a:ext cx="5393569" cy="323777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 GIAO TIẾP CƠ BẢN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4422" y="2809860"/>
            <a:ext cx="2571768" cy="2000903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352"/>
              </a:spcBef>
            </a:pPr>
            <a:r>
              <a:rPr lang="en-US" sz="11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1100" i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1100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pPr marL="266700" indent="-266700" algn="just">
              <a:lnSpc>
                <a:spcPts val="1643"/>
              </a:lnSpc>
              <a:buFont typeface="Wingdings" pitchFamily="2" charset="2"/>
              <a:buChar char="ü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cãi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43"/>
              </a:lnSpc>
              <a:buFont typeface="Wingdings" pitchFamily="2" charset="2"/>
              <a:buChar char="ü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43"/>
              </a:lnSpc>
              <a:buFont typeface="Wingdings" pitchFamily="2" charset="2"/>
              <a:buChar char="ü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43"/>
              </a:lnSpc>
              <a:buFont typeface="Wingdings" pitchFamily="2" charset="2"/>
              <a:buChar char="ü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43"/>
              </a:lnSpc>
              <a:buFont typeface="Wingdings" pitchFamily="2" charset="2"/>
              <a:buChar char="ü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endParaRPr lang="en-US" sz="1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85" y="5100639"/>
            <a:ext cx="2643205" cy="3788828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1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 THIỆU KHI GIAO TIẾP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HỌ TÊN + CHỨC VỤ</a:t>
            </a: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4375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4375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14375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endParaRPr lang="en-US" sz="1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1942" y="5095876"/>
            <a:ext cx="2589652" cy="384012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 THỨC HỘI HỌP</a:t>
            </a: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61950" lvl="1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1-3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muộn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cáo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42925" lvl="2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2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2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dở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11" grpId="0" animBg="1"/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70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8" y="825472"/>
            <a:ext cx="3161132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1546" y="1662089"/>
            <a:ext cx="2714644" cy="446850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 CHỨC TIỆC                     CHIÊU ĐÃI KHÁCH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long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7" lvl="1" indent="-402325" algn="just">
              <a:lnSpc>
                <a:spcPts val="1643"/>
              </a:lnSpc>
            </a:pP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85860" y="1238224"/>
            <a:ext cx="5214974" cy="323777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 GIAO TIẾP CƠ BẢN</a:t>
            </a:r>
          </a:p>
        </p:txBody>
      </p:sp>
      <p:sp>
        <p:nvSpPr>
          <p:cNvPr id="1026" name="AutoShape 2" descr="Văn hóa ngồi ô tô - 'luật bất thành văn' ít người biết"/>
          <p:cNvSpPr>
            <a:spLocks noChangeAspect="1" noChangeArrowheads="1"/>
          </p:cNvSpPr>
          <p:nvPr/>
        </p:nvSpPr>
        <p:spPr bwMode="auto">
          <a:xfrm>
            <a:off x="116682" y="-278224"/>
            <a:ext cx="228600" cy="587024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 sz="1300"/>
          </a:p>
        </p:txBody>
      </p:sp>
      <p:sp>
        <p:nvSpPr>
          <p:cNvPr id="10" name="TextBox 9"/>
          <p:cNvSpPr txBox="1"/>
          <p:nvPr/>
        </p:nvSpPr>
        <p:spPr>
          <a:xfrm>
            <a:off x="4071942" y="1666852"/>
            <a:ext cx="2571768" cy="564831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 TRÊN XE Ô TÔ 4 CHỖ</a:t>
            </a:r>
          </a:p>
          <a:p>
            <a:pPr marL="402325" indent="-402325" algn="just">
              <a:lnSpc>
                <a:spcPts val="1643"/>
              </a:lnSpc>
            </a:pP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</a:pP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Picture 4" descr="Văn hóa ngồi ô tô - 'luật bất thành văn' ít người biế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6230" y="7281879"/>
            <a:ext cx="2557480" cy="2326522"/>
          </a:xfrm>
          <a:prstGeom prst="rect">
            <a:avLst/>
          </a:prstGeom>
          <a:noFill/>
        </p:spPr>
      </p:pic>
      <p:pic>
        <p:nvPicPr>
          <p:cNvPr id="12" name="Picture 11" descr="NHỮNG LƯU Ý KHI ĐÓN TIẾP KHÁCH NƯỚC NGOÀI VÀ TỔ CHỨC KÝ KẾT, HỘI ĐÀM - Chi  tiết tin tức - Hội liên hiệp phụ nữ Bắc Gia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8" y="6167446"/>
            <a:ext cx="289199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94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8" y="825472"/>
            <a:ext cx="3161132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CAM KẾT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Văn hóa ngồi ô tô - 'luật bất thành văn' ít người biết"/>
          <p:cNvSpPr>
            <a:spLocks noChangeAspect="1" noChangeArrowheads="1"/>
          </p:cNvSpPr>
          <p:nvPr/>
        </p:nvSpPr>
        <p:spPr bwMode="auto">
          <a:xfrm>
            <a:off x="116682" y="-278224"/>
            <a:ext cx="228600" cy="587024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 sz="1300"/>
          </a:p>
        </p:txBody>
      </p:sp>
      <p:sp>
        <p:nvSpPr>
          <p:cNvPr id="10" name="TextBox 9"/>
          <p:cNvSpPr txBox="1"/>
          <p:nvPr/>
        </p:nvSpPr>
        <p:spPr>
          <a:xfrm>
            <a:off x="1000108" y="1381100"/>
            <a:ext cx="2714644" cy="313518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ctr">
              <a:lnSpc>
                <a:spcPts val="1643"/>
              </a:lnSpc>
              <a:spcBef>
                <a:spcPts val="704"/>
              </a:spcBef>
            </a:pP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CAM KẾT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9065" y="1881166"/>
            <a:ext cx="2714645" cy="266031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180975" indent="-180975" algn="just">
              <a:lnSpc>
                <a:spcPts val="1500"/>
              </a:lnSpc>
              <a:spcBef>
                <a:spcPts val="7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500"/>
              </a:lnSpc>
              <a:spcBef>
                <a:spcPts val="7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tụy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500"/>
              </a:lnSpc>
              <a:spcBef>
                <a:spcPts val="7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500"/>
              </a:lnSpc>
              <a:spcBef>
                <a:spcPts val="7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+mj-lt"/>
              <a:buAutoNum type="arabicPeriod"/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lvl="1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0108" y="1881166"/>
            <a:ext cx="2714644" cy="2544898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thỏa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mãn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4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61950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NLĐ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lương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7628" y="1395387"/>
            <a:ext cx="2775366" cy="313518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 LAO ĐỘNG CAM KẾT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28868" y="6810388"/>
            <a:ext cx="2714644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 KẾT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4554" y="7167578"/>
            <a:ext cx="3929090" cy="119837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938213" lvl="1" indent="-938213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 VHDN ĐƯỢC LAN TỎA CẦN:</a:t>
            </a:r>
          </a:p>
          <a:p>
            <a:pPr marL="361950" lvl="1" indent="-361950" algn="just">
              <a:lnSpc>
                <a:spcPts val="1643"/>
              </a:lnSpc>
              <a:spcBef>
                <a:spcPts val="704"/>
              </a:spcBef>
              <a:buFont typeface="Wingdings" pitchFamily="2" charset="2"/>
              <a:buChar char="Ø"/>
            </a:pP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361950" algn="just">
              <a:lnSpc>
                <a:spcPts val="1643"/>
              </a:lnSpc>
              <a:spcBef>
                <a:spcPts val="704"/>
              </a:spcBef>
              <a:buFont typeface="Wingdings" pitchFamily="2" charset="2"/>
              <a:buChar char="Ø"/>
            </a:pP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361950" algn="just">
              <a:lnSpc>
                <a:spcPts val="1643"/>
              </a:lnSpc>
              <a:spcBef>
                <a:spcPts val="704"/>
              </a:spcBef>
              <a:buFont typeface="Wingdings" pitchFamily="2" charset="2"/>
              <a:buChar char="Ø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CBQL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16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8670" y="8524900"/>
            <a:ext cx="5643602" cy="8136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0" lvl="1" algn="ctr">
              <a:lnSpc>
                <a:spcPts val="1643"/>
              </a:lnSpc>
              <a:spcBef>
                <a:spcPts val="704"/>
              </a:spcBef>
              <a:tabLst>
                <a:tab pos="0" algn="l"/>
              </a:tabLst>
            </a:pP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VHDN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lvl="1" algn="ctr">
              <a:lnSpc>
                <a:spcPts val="1643"/>
              </a:lnSpc>
              <a:spcBef>
                <a:spcPts val="704"/>
              </a:spcBef>
              <a:tabLst>
                <a:tab pos="0" algn="l"/>
              </a:tabLst>
            </a:pP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GIẤY VIỆT TRÌ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Picture 16" descr="Cam kết của nhân viên: Nguồn lợi thế cạnh tranh mới - MCG Management  Consult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8" y="4595810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604" y="166654"/>
            <a:ext cx="30539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8" y="881034"/>
            <a:ext cx="4125545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 NÓI ĐẦU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8670" y="1381100"/>
            <a:ext cx="2786082" cy="2083233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HỎI ĐẶT RA LÀ: </a:t>
            </a:r>
          </a:p>
          <a:p>
            <a:pPr marL="54292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42925" indent="-180975" algn="just">
              <a:lnSpc>
                <a:spcPts val="1400"/>
              </a:lnSpc>
              <a:spcBef>
                <a:spcPts val="600"/>
              </a:spcBef>
            </a:pP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TRẢ LỜI: </a:t>
            </a: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1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4292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18097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0" y="137550"/>
            <a:ext cx="3321868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0108" y="3776654"/>
            <a:ext cx="2518190" cy="864951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995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 CHÚNG TA TỰ HỎI: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2071678" y="3452802"/>
            <a:ext cx="446487" cy="254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vi-VN"/>
          </a:p>
        </p:txBody>
      </p:sp>
      <p:sp>
        <p:nvSpPr>
          <p:cNvPr id="19" name="TextBox 18"/>
          <p:cNvSpPr txBox="1"/>
          <p:nvPr/>
        </p:nvSpPr>
        <p:spPr>
          <a:xfrm>
            <a:off x="1000108" y="4953000"/>
            <a:ext cx="3857652" cy="659767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995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TRẢ LỜI: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nỗ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AutoShape 2" descr="Hình ảnh Đoàn Kết, Thiết Kế mẫu, Hình ảnh PNG, ảnh và Nền ..."/>
          <p:cNvSpPr>
            <a:spLocks noChangeAspect="1" noChangeArrowheads="1"/>
          </p:cNvSpPr>
          <p:nvPr/>
        </p:nvSpPr>
        <p:spPr bwMode="auto">
          <a:xfrm>
            <a:off x="116682" y="-278224"/>
            <a:ext cx="228600" cy="587024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5364" name="AutoShape 4" descr="Hình ảnh Đoàn Kết, Thiết Kế mẫu, Hình ảnh PNG, ảnh và Nền ..."/>
          <p:cNvSpPr>
            <a:spLocks noChangeAspect="1" noChangeArrowheads="1"/>
          </p:cNvSpPr>
          <p:nvPr/>
        </p:nvSpPr>
        <p:spPr bwMode="auto">
          <a:xfrm>
            <a:off x="116682" y="-278224"/>
            <a:ext cx="228600" cy="587024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5366" name="AutoShape 6" descr="Hình ảnh Đoàn Kết, Thiết Kế mẫu, Hình ảnh PNG, ảnh và Nền ..."/>
          <p:cNvSpPr>
            <a:spLocks noChangeAspect="1" noChangeArrowheads="1"/>
          </p:cNvSpPr>
          <p:nvPr/>
        </p:nvSpPr>
        <p:spPr bwMode="auto">
          <a:xfrm>
            <a:off x="116682" y="-278224"/>
            <a:ext cx="228600" cy="587024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5368" name="Picture 8" descr="Hình ảnh Đoàn Kết, Thiết Kế mẫu, Hình ảnh PNG, ảnh và Nền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14" y="1809728"/>
            <a:ext cx="2928958" cy="2341578"/>
          </a:xfrm>
          <a:prstGeom prst="rect">
            <a:avLst/>
          </a:prstGeom>
          <a:noFill/>
        </p:spPr>
      </p:pic>
      <p:sp>
        <p:nvSpPr>
          <p:cNvPr id="15" name="Down Arrow 14"/>
          <p:cNvSpPr/>
          <p:nvPr/>
        </p:nvSpPr>
        <p:spPr>
          <a:xfrm>
            <a:off x="2000240" y="4738686"/>
            <a:ext cx="446487" cy="254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vi-VN"/>
          </a:p>
        </p:txBody>
      </p:sp>
      <p:sp>
        <p:nvSpPr>
          <p:cNvPr id="22" name="TextBox 21"/>
          <p:cNvSpPr txBox="1"/>
          <p:nvPr/>
        </p:nvSpPr>
        <p:spPr>
          <a:xfrm>
            <a:off x="1928802" y="6024570"/>
            <a:ext cx="4572032" cy="162156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995"/>
              </a:lnSpc>
              <a:spcBef>
                <a:spcPts val="704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 QUY TẮC ỨNG XỬ VHDN</a:t>
            </a:r>
          </a:p>
          <a:p>
            <a:pPr marL="402325" indent="-402325" algn="just">
              <a:lnSpc>
                <a:spcPts val="1400"/>
              </a:lnSpc>
              <a:spcBef>
                <a:spcPts val="704"/>
              </a:spcBef>
              <a:buFont typeface="Wingdings" pitchFamily="2" charset="2"/>
              <a:buChar char="ü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704"/>
              </a:spcBef>
              <a:buFont typeface="Wingdings" pitchFamily="2" charset="2"/>
              <a:buChar char="ü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704"/>
              </a:spcBef>
              <a:buFont typeface="Wingdings" pitchFamily="2" charset="2"/>
              <a:buChar char="ü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704"/>
              </a:spcBef>
              <a:buFont typeface="Wingdings" pitchFamily="2" charset="2"/>
              <a:buChar char="ü"/>
            </a:pP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2984" y="7881958"/>
            <a:ext cx="5286412" cy="929071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sung.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tiễn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/>
      <p:bldP spid="18" grpId="0" animBg="1"/>
      <p:bldP spid="19" grpId="0"/>
      <p:bldP spid="15" grpId="0" animBg="1"/>
      <p:bldP spid="22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94" y="137552"/>
            <a:ext cx="232173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5860" y="893345"/>
            <a:ext cx="4357718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CÙNG NHÌN NHẬN VÀ SUY NGHĨ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2984" y="2024042"/>
            <a:ext cx="2571768" cy="107013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995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TẦM NHÌN 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84" y="3095612"/>
            <a:ext cx="2571768" cy="151897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</a:pPr>
            <a:endParaRPr lang="en-US" sz="1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MỤC TIÊU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thỏa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mãm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nhu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84" y="4452934"/>
            <a:ext cx="2571768" cy="81365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</a:pPr>
            <a:endParaRPr lang="en-US" sz="1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TRIẾT LÝ KINH DOANH</a:t>
            </a:r>
          </a:p>
          <a:p>
            <a:pPr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736" y="5667380"/>
            <a:ext cx="4572032" cy="3135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7287" tIns="53643" rIns="107287" bIns="53643" rtlCol="0">
            <a:spAutoFit/>
          </a:bodyPr>
          <a:lstStyle/>
          <a:p>
            <a:pPr marL="402325" indent="-402325" algn="ctr">
              <a:lnSpc>
                <a:spcPts val="1643"/>
              </a:lnSpc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SLOGAN: 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42984" y="1381100"/>
            <a:ext cx="2571768" cy="65976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 lIns="107287" tIns="53643" rIns="107287" bIns="53643">
            <a:spAutoFit/>
          </a:bodyPr>
          <a:lstStyle/>
          <a:p>
            <a:pPr marL="402325" indent="-402325" algn="ctr">
              <a:lnSpc>
                <a:spcPts val="1760"/>
              </a:lnSpc>
              <a:spcBef>
                <a:spcPts val="704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 NHÌN NHẬN</a:t>
            </a:r>
          </a:p>
          <a:p>
            <a:pPr marL="402325" indent="-402325" algn="ctr">
              <a:lnSpc>
                <a:spcPts val="1760"/>
              </a:lnSpc>
              <a:spcBef>
                <a:spcPts val="704"/>
              </a:spcBef>
            </a:pP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071942" y="1381100"/>
            <a:ext cx="2286016" cy="659767"/>
          </a:xfrm>
          <a:prstGeom prst="rect">
            <a:avLst/>
          </a:prstGeom>
          <a:solidFill>
            <a:srgbClr val="00B050"/>
          </a:solidFill>
        </p:spPr>
        <p:txBody>
          <a:bodyPr wrap="square" lIns="107287" tIns="53643" rIns="107287" bIns="53643">
            <a:spAutoFit/>
          </a:bodyPr>
          <a:lstStyle/>
          <a:p>
            <a:pPr marL="402325" indent="-402325" algn="ctr">
              <a:lnSpc>
                <a:spcPts val="1760"/>
              </a:lnSpc>
              <a:spcBef>
                <a:spcPts val="704"/>
              </a:spcBef>
            </a:pP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 SUY NGHĨ</a:t>
            </a:r>
          </a:p>
          <a:p>
            <a:pPr marL="402325" indent="-402325" algn="ctr">
              <a:lnSpc>
                <a:spcPts val="1760"/>
              </a:lnSpc>
              <a:spcBef>
                <a:spcPts val="704"/>
              </a:spcBef>
            </a:pPr>
            <a:endParaRPr lang="en-US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71942" y="2024042"/>
            <a:ext cx="2357454" cy="115990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995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NHẬN THỨC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42" y="3167050"/>
            <a:ext cx="2357454" cy="131379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HÀNH ĐỘNG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71942" y="4381496"/>
            <a:ext cx="2357454" cy="81365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TƯ DUY PHỐI HỢP</a:t>
            </a: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5 nhân tố phát triển tư duy hiệu quả của trẻ tiểu họ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16" y="6453198"/>
            <a:ext cx="2928958" cy="253303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  <p:bldP spid="7" grpId="0" animBg="1"/>
      <p:bldP spid="8" grpId="0" animBg="1"/>
      <p:bldP spid="25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7232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36" y="952472"/>
            <a:ext cx="4429156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CÙNG NHÌN NHẬN VÀ SUY NGHĨ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0108" y="1666852"/>
            <a:ext cx="2500330" cy="754664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CHÂM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 ĐỘNG</a:t>
            </a:r>
          </a:p>
          <a:p>
            <a:pPr algn="ctr"/>
            <a:endParaRPr lang="vi-VN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0108" y="2381232"/>
            <a:ext cx="2518190" cy="2045339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266700" indent="-266700" algn="just">
              <a:lnSpc>
                <a:spcPts val="16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lùi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do,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6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29066" y="1666852"/>
            <a:ext cx="2714644" cy="754664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</a:t>
            </a:r>
          </a:p>
          <a:p>
            <a:pPr algn="ctr"/>
            <a:endParaRPr lang="vi-VN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9066" y="2381232"/>
            <a:ext cx="2714644" cy="5314887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180975" indent="-180975">
              <a:lnSpc>
                <a:spcPts val="1643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LẤY KHÁCH HÀNG LÀM TRUNG TÂM 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cốt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lõi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  <a:buAutoNum type="arabicPeriod" startAt="2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CHẤT LƯỢNG VÀ SỰ ỔN  ĐỊNH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ổn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	VĂN HÓA THỰC THI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  <a:buAutoNum type="arabicPeriod" startAt="4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HỌC TẬP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ngừng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	 VĂN HÓA QUẢN TRỊ RỦI RO</a:t>
            </a: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rủi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ình Nền Hợp Tác Bắt Tay Tải Về Miễn Phí, Hình ảnh tình bạn, khái niệm, bắt  tay Sáng Tạo Từ Lovepi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46" y="4810124"/>
            <a:ext cx="2428892" cy="2772069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8" y="238092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22" y="809596"/>
            <a:ext cx="5000660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CÙNG NHÌN NHẬN VÀ SUY NGHĨ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32" y="1309662"/>
            <a:ext cx="5643602" cy="539221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 CẦU CẤN CÓ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 NGƯỜI LÃNH ĐẠO GIẤY VIỆT TRÌ</a:t>
            </a:r>
            <a:endParaRPr lang="vi-VN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32" y="2024042"/>
            <a:ext cx="5643602" cy="1698513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LÃNH ĐẠO TẦM NHÌN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vi:</a:t>
            </a: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vi-VN" sz="11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7232" y="3881430"/>
            <a:ext cx="5643602" cy="131379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	LÃNH ĐẠO ĐỔI MỚI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vi:</a:t>
            </a: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7232" y="5310190"/>
            <a:ext cx="5643602" cy="113425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	NHẠY BÉN TRONG KINH DOANH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vi:</a:t>
            </a: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7232" y="6596074"/>
            <a:ext cx="5643602" cy="113425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	LÃNH ĐẠO THỰC THI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vi:</a:t>
            </a: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7232" y="7953396"/>
            <a:ext cx="5643602" cy="1339440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	LÃNH ĐẠO ĐỔI MỚI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dắt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vi:</a:t>
            </a: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suất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1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11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8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8" y="238092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8" y="952472"/>
            <a:ext cx="4000527" cy="323777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CÙNG NHÌN NHẬN VÀ SUY NGHĨ</a:t>
            </a:r>
            <a:endParaRPr lang="vi-VN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32" y="1595414"/>
            <a:ext cx="5643602" cy="539221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 CẦU CẤN CÓ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  NHÂN VIÊN, NGƯỜI LAO ĐỘNG GIẤY VIỆT TRÌ</a:t>
            </a:r>
            <a:endParaRPr lang="vi-VN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32" y="2476484"/>
            <a:ext cx="5643602" cy="4878870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 THẾ TỐT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	TRI THỨC TỐT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tiễn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    THỰC THI TỐT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đuổi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     THÍCH ỨNG NHANH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cởi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     HIỆU QUẢ CAO</a:t>
            </a:r>
          </a:p>
          <a:p>
            <a:pPr marL="938758" lvl="1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AutoShape 2" descr="12 Cách mới lạ để tăng năng suất làm việc cho nhân viên – BizUni Kiến Thức  Quản Tr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7412" name="AutoShape 4" descr="12 Cách mới lạ để tăng năng suất làm việc cho nhân viên – BizUni Kiến Thức  Quản Tr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7414" name="AutoShape 6" descr="12 Cách mới lạ để tăng năng suất làm việc cho nhân viên – BizUni Kiến Thức  Quản Tr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1" name="Picture 10" descr="12 Cách mới lạ để tăng năng suất làm việc cho nhân viên – BizUni Kiến Thức  Quản Tr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02" y="7596206"/>
            <a:ext cx="3500462" cy="166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8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70" y="825472"/>
            <a:ext cx="5786478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8671" y="2500295"/>
            <a:ext cx="2786082" cy="100601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 GIAN LÀM VỆC</a:t>
            </a:r>
          </a:p>
          <a:p>
            <a:pPr marL="402325" indent="-402325" algn="just">
              <a:lnSpc>
                <a:spcPts val="1643"/>
              </a:lnSpc>
              <a:spcBef>
                <a:spcPts val="600"/>
              </a:spcBef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5S,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8670" y="3495665"/>
            <a:ext cx="2786082" cy="2057585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TÁC PHONG LÀM VIỆC</a:t>
            </a: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8670" y="5524504"/>
            <a:ext cx="2786082" cy="1493328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Ý THỨC HỌC TẬP</a:t>
            </a:r>
          </a:p>
          <a:p>
            <a:pPr marL="402325" indent="-4023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?</a:t>
            </a: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8670" y="7024702"/>
            <a:ext cx="2786082" cy="839303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Ý THỨC TIẾT KIỆM</a:t>
            </a:r>
          </a:p>
          <a:p>
            <a:pPr marL="402325" indent="-402325" algn="just">
              <a:lnSpc>
                <a:spcPts val="1760"/>
              </a:lnSpc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lãng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8670" y="7881958"/>
            <a:ext cx="2786082" cy="1429208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Ý THỨC BẢO VỆ THÔNG TIN</a:t>
            </a: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402325" indent="-4023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lộ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thẩm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8670" y="1381100"/>
            <a:ext cx="2786082" cy="831609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ỨNG XỬ TẠI NƠI LÀM VIỆC</a:t>
            </a:r>
          </a:p>
          <a:p>
            <a:pPr algn="ctr">
              <a:spcBef>
                <a:spcPts val="600"/>
              </a:spcBef>
            </a:pP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GVT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00504" y="1381100"/>
            <a:ext cx="2714644" cy="616165"/>
          </a:xfrm>
          <a:prstGeom prst="rect">
            <a:avLst/>
          </a:prstGeom>
          <a:solidFill>
            <a:srgbClr val="92D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ỨNG XỬ TRONG CÔNG VIỆC</a:t>
            </a:r>
          </a:p>
          <a:p>
            <a:pPr algn="ctr">
              <a:spcBef>
                <a:spcPts val="600"/>
              </a:spcBef>
            </a:pP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vi-VN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71942" y="2452670"/>
            <a:ext cx="2643206" cy="723887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YÊU CÔNG VỆC CỦA MÌNH</a:t>
            </a:r>
          </a:p>
          <a:p>
            <a:pPr marL="402325" indent="-402325" algn="just">
              <a:lnSpc>
                <a:spcPts val="1643"/>
              </a:lnSpc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71942" y="3095612"/>
            <a:ext cx="2643206" cy="723887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LÀM VIỆC PHẢI:</a:t>
            </a:r>
          </a:p>
          <a:p>
            <a:pPr marL="542925" indent="-2762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2762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71942" y="3809992"/>
            <a:ext cx="2643206" cy="1749809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LUÔN TRẢ LỜI ĐƯỢC CÂU HỎI “5W1H”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Who (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?), 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 (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?), 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Where (ở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?), 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When (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?), 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Why (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38758" lvl="1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How (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?).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71942" y="5524504"/>
            <a:ext cx="2643206" cy="1442032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KHÔNG ĐẨY VIỆC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đùn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71942" y="6953264"/>
            <a:ext cx="2643207" cy="113425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XỬ LÝ CÔNG VIỆC</a:t>
            </a:r>
          </a:p>
          <a:p>
            <a:pPr marL="402325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thắn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71943" y="8096272"/>
            <a:ext cx="2643206" cy="1262496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GIẢI QUYẾT CÔNG VIỆC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kiêm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0" grpId="0" animBg="1"/>
      <p:bldP spid="31" grpId="0" animBg="1"/>
      <p:bldP spid="42" grpId="0" animBg="1"/>
      <p:bldP spid="4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0108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8" y="881034"/>
            <a:ext cx="3857652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2984" y="2824148"/>
            <a:ext cx="2714644" cy="1954993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180975" indent="-180975" algn="just">
              <a:lnSpc>
                <a:spcPts val="1643"/>
              </a:lnSpc>
              <a:spcBef>
                <a:spcPts val="704"/>
              </a:spcBef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TÔN TRỌNG NHAU</a:t>
            </a: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mỉm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25" lvl="2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984" y="6524636"/>
            <a:ext cx="2714644" cy="246795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-180975" algn="just">
              <a:lnSpc>
                <a:spcPts val="1643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KHI KHÔNG ĐỒNG NHẤT VỀ QUAN ĐIỂM</a:t>
            </a:r>
            <a:endParaRPr lang="en-US" sz="13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2762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2762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2762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lvl="1" indent="-276225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ü"/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2984" y="4776787"/>
            <a:ext cx="2714644" cy="1749809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 CÓ TRÁCH NHIỆM</a:t>
            </a:r>
          </a:p>
          <a:p>
            <a:pPr marL="402325" indent="-402325" algn="just">
              <a:lnSpc>
                <a:spcPts val="1400"/>
              </a:lnSpc>
              <a:spcBef>
                <a:spcPts val="200"/>
              </a:spcBef>
            </a:pP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KHÔNG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14818" y="2814623"/>
            <a:ext cx="2495567" cy="2147353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KHI MẮC LỖI</a:t>
            </a:r>
          </a:p>
          <a:p>
            <a:pPr marL="447675" lvl="1" indent="-266700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răn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chữa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5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ràng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4422" y="1381100"/>
            <a:ext cx="5143536" cy="323777"/>
          </a:xfrm>
          <a:prstGeom prst="rect">
            <a:avLst/>
          </a:prstGeom>
          <a:solidFill>
            <a:srgbClr val="00B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ỨNG XỬ GIỮA NGƯỜI GVT VỚI NGƯỜI GVT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5860" y="1881166"/>
            <a:ext cx="5143536" cy="980367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marL="0" lvl="1" algn="ctr">
              <a:lnSpc>
                <a:spcPts val="1600"/>
              </a:lnSpc>
              <a:spcBef>
                <a:spcPts val="600"/>
              </a:spcBef>
            </a:pP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542925" lvl="1" indent="-276225" algn="just">
              <a:lnSpc>
                <a:spcPts val="1400"/>
              </a:lnSpc>
              <a:spcBef>
                <a:spcPts val="600"/>
              </a:spcBef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Top 20 Bí quyết nuôi dưỡng tình bạn đẹp - Mytour.v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42" y="5310190"/>
            <a:ext cx="2571768" cy="2595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5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8" y="166654"/>
            <a:ext cx="2303875" cy="477666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CÔNG TY CP GIẤY VIỆT TRÌ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----------***---------</a:t>
            </a:r>
            <a:endParaRPr lang="vi-VN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8" y="1023910"/>
            <a:ext cx="5429288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CÙNG HÀNH ĐỘNG</a:t>
            </a:r>
            <a:endParaRPr lang="vi-VN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1546" y="2452670"/>
            <a:ext cx="2786082" cy="141638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643"/>
              </a:lnSpc>
              <a:buAutoNum type="arabicPeriod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GƯƠNG MẪU</a:t>
            </a:r>
          </a:p>
          <a:p>
            <a:pPr marL="447675" lvl="1" indent="-266700" algn="just">
              <a:lnSpc>
                <a:spcPts val="1643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47675" lvl="1" indent="-266700" algn="just">
              <a:lnSpc>
                <a:spcPts val="1643"/>
              </a:lnSpc>
            </a:pP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643"/>
              </a:lnSpc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643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endParaRPr lang="en-US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643"/>
              </a:lnSpc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8" y="3871905"/>
            <a:ext cx="2714644" cy="1339440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266700" indent="-266700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QUAN TÂM VÀ ĐỒNG CẢM VỚI NHÂN VIÊN</a:t>
            </a:r>
          </a:p>
          <a:p>
            <a:pPr marL="447675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endParaRPr lang="vi-VN" sz="1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8" y="2452670"/>
            <a:ext cx="2714644" cy="141638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1400"/>
              </a:lnSpc>
              <a:spcBef>
                <a:spcPts val="600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QUYẾT ĐOÁN, CHÍNH TRỰC</a:t>
            </a:r>
          </a:p>
          <a:p>
            <a:pPr marL="447675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indent="-266700" algn="just">
              <a:lnSpc>
                <a:spcPts val="1400"/>
              </a:lnSpc>
              <a:spcBef>
                <a:spcPts val="600"/>
              </a:spcBef>
              <a:buFont typeface="Wingdings" pitchFamily="2" charset="2"/>
              <a:buChar char="Ø"/>
            </a:pP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28736" y="5381628"/>
            <a:ext cx="4357718" cy="3891421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CÁN BỘ QUẢN LÝ VỚI: 4 CHỊU – 4 BIẾT – 10 CHỮ</a:t>
            </a:r>
          </a:p>
          <a:p>
            <a:pPr marL="401638" indent="-220663" algn="just">
              <a:lnSpc>
                <a:spcPts val="1760"/>
              </a:lnSpc>
              <a:buFont typeface="Wingdings" pitchFamily="2" charset="2"/>
              <a:buChar char="Ø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CHỊU: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1638" indent="-220663" algn="just">
              <a:lnSpc>
                <a:spcPts val="1760"/>
              </a:lnSpc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2325" indent="-402325" algn="just">
              <a:lnSpc>
                <a:spcPts val="1760"/>
              </a:lnSpc>
            </a:pP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1638" indent="-220663" algn="just">
              <a:lnSpc>
                <a:spcPts val="1760"/>
              </a:lnSpc>
              <a:buFont typeface="Wingdings" pitchFamily="2" charset="2"/>
              <a:buChar char="Ø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BIẾT:  </a:t>
            </a:r>
          </a:p>
          <a:p>
            <a:pPr marL="938757" lvl="1" indent="-402325" algn="just">
              <a:lnSpc>
                <a:spcPts val="1900"/>
              </a:lnSpc>
              <a:buFont typeface="Wingdings" pitchFamily="2" charset="2"/>
              <a:buChar char="ü"/>
            </a:pP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7" lvl="1" indent="-402325" algn="just">
              <a:lnSpc>
                <a:spcPts val="190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7" lvl="1" indent="-402325" algn="just">
              <a:lnSpc>
                <a:spcPts val="190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38757" lvl="1" indent="-402325" algn="just">
              <a:lnSpc>
                <a:spcPts val="190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760"/>
              </a:lnSpc>
            </a:pP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1638" indent="-220663" algn="just">
              <a:lnSpc>
                <a:spcPts val="1760"/>
              </a:lnSpc>
              <a:buFont typeface="Wingdings" pitchFamily="2" charset="2"/>
              <a:buChar char="Ø"/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CHỮ TRONG HÀNH ĐỘNG</a:t>
            </a:r>
          </a:p>
          <a:p>
            <a:pPr marL="1475190" lvl="2" indent="-4023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TẬN TỤY                   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GƯƠNG MẪU          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 TẠO             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 CHỦ              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endParaRPr lang="en-US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75190" lvl="2" indent="-402325" algn="just">
              <a:lnSpc>
                <a:spcPts val="1760"/>
              </a:lnSpc>
              <a:buFont typeface="Wingdings" pitchFamily="2" charset="2"/>
              <a:buChar char="ü"/>
            </a:pP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KỶ CƯƠNG          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1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vi-VN" sz="13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64786" y="137550"/>
            <a:ext cx="2786082" cy="70849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 QUY TẮC ỨNG XỬ </a:t>
            </a:r>
          </a:p>
          <a:p>
            <a:pPr algn="ctr"/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 HÓA DOANH NGHIỆP</a:t>
            </a:r>
          </a:p>
          <a:p>
            <a:pPr algn="ctr"/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-----------------***---------------</a:t>
            </a:r>
            <a:endParaRPr lang="vi-VN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7298" y="1788563"/>
            <a:ext cx="4964940" cy="323777"/>
          </a:xfrm>
          <a:prstGeom prst="rect">
            <a:avLst/>
          </a:prstGeom>
          <a:solidFill>
            <a:srgbClr val="00B050"/>
          </a:solidFill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ỨNG XỬ CỦA CÁN BỘ QUẢN LÝ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1546" y="3862380"/>
            <a:ext cx="2786082" cy="1352264"/>
          </a:xfrm>
          <a:prstGeom prst="rect">
            <a:avLst/>
          </a:prstGeom>
          <a:solidFill>
            <a:srgbClr val="FFFF00"/>
          </a:solidFill>
        </p:spPr>
        <p:txBody>
          <a:bodyPr wrap="square" lIns="107287" tIns="53643" rIns="107287" bIns="53643" rtlCol="0">
            <a:spAutoFit/>
          </a:bodyPr>
          <a:lstStyle/>
          <a:p>
            <a:pPr marL="402325" indent="-402325" algn="just">
              <a:lnSpc>
                <a:spcPts val="2112"/>
              </a:lnSpc>
              <a:spcBef>
                <a:spcPts val="704"/>
              </a:spcBef>
            </a:pPr>
            <a:r>
              <a:rPr lang="en-US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GIAO VIỆC</a:t>
            </a:r>
          </a:p>
          <a:p>
            <a:pPr marL="447675" lvl="1" indent="-266700" algn="just">
              <a:lnSpc>
                <a:spcPts val="1877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877"/>
              </a:lnSpc>
              <a:buFont typeface="Wingdings" pitchFamily="2" charset="2"/>
              <a:buChar char="Ø"/>
            </a:pP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877"/>
              </a:lnSpc>
              <a:buFont typeface="Wingdings" pitchFamily="2" charset="2"/>
              <a:buChar char="Ø"/>
            </a:pPr>
            <a:endParaRPr lang="en-US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1" indent="-266700" algn="just">
              <a:lnSpc>
                <a:spcPts val="1877"/>
              </a:lnSpc>
            </a:pPr>
            <a:endParaRPr lang="vi-VN" sz="1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157666" y="8077221"/>
            <a:ext cx="14287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ight Arrow 12"/>
          <p:cNvSpPr/>
          <p:nvPr/>
        </p:nvSpPr>
        <p:spPr>
          <a:xfrm>
            <a:off x="4138617" y="8320110"/>
            <a:ext cx="14287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ight Arrow 13"/>
          <p:cNvSpPr/>
          <p:nvPr/>
        </p:nvSpPr>
        <p:spPr>
          <a:xfrm>
            <a:off x="4100517" y="8558237"/>
            <a:ext cx="14287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ight Arrow 14"/>
          <p:cNvSpPr/>
          <p:nvPr/>
        </p:nvSpPr>
        <p:spPr>
          <a:xfrm>
            <a:off x="4071942" y="8791601"/>
            <a:ext cx="14287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ight Arrow 15"/>
          <p:cNvSpPr/>
          <p:nvPr/>
        </p:nvSpPr>
        <p:spPr>
          <a:xfrm>
            <a:off x="4052892" y="9005916"/>
            <a:ext cx="14287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5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2797</TotalTime>
  <Words>2163</Words>
  <Application>Microsoft Office PowerPoint</Application>
  <PresentationFormat>A4 Paper (210x297 mm)</PresentationFormat>
  <Paragraphs>407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21AK22.COM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21AK22</dc:creator>
  <cp:lastModifiedBy>21AK22</cp:lastModifiedBy>
  <cp:revision>232</cp:revision>
  <dcterms:created xsi:type="dcterms:W3CDTF">2024-11-14T09:13:31Z</dcterms:created>
  <dcterms:modified xsi:type="dcterms:W3CDTF">2025-03-27T07:08:44Z</dcterms:modified>
</cp:coreProperties>
</file>